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1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8" r:id="rId8"/>
    <p:sldId id="262" r:id="rId9"/>
    <p:sldId id="266" r:id="rId10"/>
    <p:sldId id="269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14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-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834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9550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893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754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0738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4658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6223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839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01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6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7689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9593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863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03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5455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8237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B1EA5-9B39-4DFA-8988-C1F5D2FE6F33}" type="datetimeFigureOut">
              <a:rPr lang="fr-FR" smtClean="0"/>
              <a:t>21/01/2025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4D75B6E-D888-4A18-98C3-A9A1F6A8B9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22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  <p:sldLayoutId id="2147483813" r:id="rId12"/>
    <p:sldLayoutId id="2147483814" r:id="rId13"/>
    <p:sldLayoutId id="2147483815" r:id="rId14"/>
    <p:sldLayoutId id="2147483816" r:id="rId15"/>
    <p:sldLayoutId id="21474838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egifrance.gouv.fr/jorf/id/JORFTEXT000048046306" TargetMode="External"/><Relationship Id="rId3" Type="http://schemas.openxmlformats.org/officeDocument/2006/relationships/hyperlink" Target="https://www.legifrance.gouv.fr/jorf/id/JORFTEXT000047311020" TargetMode="External"/><Relationship Id="rId7" Type="http://schemas.openxmlformats.org/officeDocument/2006/relationships/hyperlink" Target="https://ameli-reseau.ramage/fiche_detail_directive?reference=CIR-13/2024" TargetMode="External"/><Relationship Id="rId2" Type="http://schemas.openxmlformats.org/officeDocument/2006/relationships/hyperlink" Target="https://ameli-reseau.ramage/fiche_detail_directive?reference=CIR-4/20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egifrance.gouv.fr/jorf/id/JORFTEXT000047995983" TargetMode="External"/><Relationship Id="rId5" Type="http://schemas.openxmlformats.org/officeDocument/2006/relationships/hyperlink" Target="https://www.legifrance.gouv.fr/jorf/id/JORFTEXT000049205267" TargetMode="External"/><Relationship Id="rId4" Type="http://schemas.openxmlformats.org/officeDocument/2006/relationships/hyperlink" Target="https://ameli-reseau.ramage/fiche_detail_directive?reference=CIR-29/2022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461155" y="395926"/>
            <a:ext cx="9338819" cy="261122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> 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u="sng" dirty="0"/>
              <a:t/>
            </a:r>
            <a:br>
              <a:rPr lang="fr-FR" u="sng" dirty="0"/>
            </a:br>
            <a:r>
              <a:rPr lang="fr-FR" u="sng" dirty="0" smtClean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TELE EXPERTISE</a:t>
            </a:r>
            <a:br>
              <a:rPr lang="fr-FR" u="sng" dirty="0" smtClean="0">
                <a:solidFill>
                  <a:srgbClr val="002060"/>
                </a:solidFill>
                <a:latin typeface="Bahnschrift SemiBold Condensed" panose="020B0502040204020203" pitchFamily="34" charset="0"/>
              </a:rPr>
            </a:br>
            <a:r>
              <a:rPr lang="fr-FR" sz="4900" u="sng" dirty="0" smtClean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PROFESSIONS PARAMEDICALES</a:t>
            </a:r>
            <a:r>
              <a:rPr lang="fr-FR" u="sng" dirty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/>
            </a:r>
            <a:br>
              <a:rPr lang="fr-FR" u="sng" dirty="0">
                <a:solidFill>
                  <a:srgbClr val="002060"/>
                </a:solidFill>
                <a:latin typeface="Bahnschrift SemiBold Condensed" panose="020B0502040204020203" pitchFamily="34" charset="0"/>
              </a:rPr>
            </a:br>
            <a:r>
              <a:rPr lang="fr-FR" sz="3600" u="sng" dirty="0" smtClean="0">
                <a:solidFill>
                  <a:srgbClr val="002060"/>
                </a:solidFill>
                <a:latin typeface="Bahnschrift SemiBold Condensed" panose="020B0502040204020203" pitchFamily="34" charset="0"/>
              </a:rPr>
              <a:t>PROFIL REQUERANT</a:t>
            </a:r>
            <a:endParaRPr lang="fr-FR" sz="3600" u="sng" dirty="0">
              <a:solidFill>
                <a:srgbClr val="00206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260915" y="3398363"/>
            <a:ext cx="6636469" cy="3233393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algn="l"/>
            <a:r>
              <a:rPr lang="fr-FR" dirty="0" smtClean="0">
                <a:solidFill>
                  <a:srgbClr val="002060"/>
                </a:solidFill>
                <a:latin typeface="+mj-lt"/>
                <a:sym typeface="Wingdings" panose="05000000000000000000" pitchFamily="2" charset="2"/>
              </a:rPr>
              <a:t> </a:t>
            </a:r>
            <a:r>
              <a:rPr lang="fr-FR" b="1" dirty="0" smtClean="0">
                <a:solidFill>
                  <a:srgbClr val="002060"/>
                </a:solidFill>
                <a:latin typeface="+mj-lt"/>
              </a:rPr>
              <a:t>Définition</a:t>
            </a:r>
          </a:p>
          <a:p>
            <a:pPr algn="l"/>
            <a:r>
              <a:rPr lang="fr-FR" b="1" dirty="0" smtClean="0">
                <a:solidFill>
                  <a:srgbClr val="002060"/>
                </a:solidFill>
                <a:latin typeface="+mj-lt"/>
                <a:sym typeface="Wingdings" panose="05000000000000000000" pitchFamily="2" charset="2"/>
              </a:rPr>
              <a:t> </a:t>
            </a:r>
            <a:r>
              <a:rPr lang="fr-FR" b="1" dirty="0" smtClean="0">
                <a:solidFill>
                  <a:srgbClr val="002060"/>
                </a:solidFill>
                <a:latin typeface="+mj-lt"/>
              </a:rPr>
              <a:t>Périmètre de la téléexpertise</a:t>
            </a:r>
          </a:p>
          <a:p>
            <a:pPr algn="l"/>
            <a:r>
              <a:rPr lang="fr-FR" b="1" dirty="0">
                <a:solidFill>
                  <a:srgbClr val="002060"/>
                </a:solidFill>
                <a:sym typeface="Wingdings" panose="05000000000000000000" pitchFamily="2" charset="2"/>
              </a:rPr>
              <a:t> </a:t>
            </a:r>
            <a:r>
              <a:rPr lang="fr-FR" b="1" dirty="0" smtClean="0">
                <a:solidFill>
                  <a:srgbClr val="002060"/>
                </a:solidFill>
                <a:latin typeface="+mj-lt"/>
              </a:rPr>
              <a:t>Modalités de réalisation d’une téléexpertise</a:t>
            </a:r>
          </a:p>
          <a:p>
            <a:pPr algn="l"/>
            <a:r>
              <a:rPr lang="fr-FR" b="1" dirty="0">
                <a:solidFill>
                  <a:srgbClr val="002060"/>
                </a:solidFill>
                <a:sym typeface="Wingdings" panose="05000000000000000000" pitchFamily="2" charset="2"/>
              </a:rPr>
              <a:t> </a:t>
            </a:r>
            <a:r>
              <a:rPr lang="fr-FR" b="1" dirty="0" smtClean="0">
                <a:solidFill>
                  <a:srgbClr val="002060"/>
                </a:solidFill>
                <a:latin typeface="+mj-lt"/>
              </a:rPr>
              <a:t>Règles de facturation</a:t>
            </a:r>
          </a:p>
          <a:p>
            <a:pPr algn="l"/>
            <a:r>
              <a:rPr lang="fr-FR" b="1" dirty="0">
                <a:solidFill>
                  <a:srgbClr val="002060"/>
                </a:solidFill>
                <a:sym typeface="Wingdings" panose="05000000000000000000" pitchFamily="2" charset="2"/>
              </a:rPr>
              <a:t> </a:t>
            </a:r>
            <a:r>
              <a:rPr lang="fr-FR" b="1" dirty="0" smtClean="0">
                <a:solidFill>
                  <a:srgbClr val="002060"/>
                </a:solidFill>
                <a:latin typeface="+mj-lt"/>
              </a:rPr>
              <a:t>Rémunération</a:t>
            </a:r>
          </a:p>
          <a:p>
            <a:pPr algn="l"/>
            <a:r>
              <a:rPr lang="fr-FR" b="1" dirty="0">
                <a:solidFill>
                  <a:srgbClr val="002060"/>
                </a:solidFill>
                <a:sym typeface="Wingdings" panose="05000000000000000000" pitchFamily="2" charset="2"/>
              </a:rPr>
              <a:t> </a:t>
            </a:r>
            <a:r>
              <a:rPr lang="fr-FR" b="1" dirty="0" smtClean="0">
                <a:solidFill>
                  <a:srgbClr val="002060"/>
                </a:solidFill>
                <a:latin typeface="+mj-lt"/>
              </a:rPr>
              <a:t>Focus Monsisra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Flèche droite 3"/>
          <p:cNvSpPr/>
          <p:nvPr/>
        </p:nvSpPr>
        <p:spPr>
          <a:xfrm>
            <a:off x="688156" y="5015060"/>
            <a:ext cx="2960017" cy="120663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65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70202" y="2997723"/>
            <a:ext cx="9002598" cy="167797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fr-FR" b="1" i="1" u="sng" dirty="0" smtClean="0">
                <a:solidFill>
                  <a:srgbClr val="002060"/>
                </a:solidFill>
                <a:latin typeface="Centaur" panose="02030504050205020304" pitchFamily="18" charset="0"/>
              </a:rPr>
              <a:t>MERCI POUR VOTRE ATTENTION !</a:t>
            </a:r>
            <a:endParaRPr lang="fr-FR" b="1" i="1" u="sng" dirty="0">
              <a:solidFill>
                <a:srgbClr val="002060"/>
              </a:solidFill>
              <a:latin typeface="Centaur" panose="020305040502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6857999"/>
            <a:ext cx="9601200" cy="683443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92947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29937"/>
            <a:ext cx="10515600" cy="2355749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TELESANTE, TELEMEDECINE, TELESOIN? </a:t>
            </a:r>
            <a:br>
              <a:rPr lang="fr-FR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</a:br>
            <a:r>
              <a:rPr lang="fr-FR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TELEXEXPERTISE……? De quoi parle-T-on ?</a:t>
            </a:r>
            <a:r>
              <a:rPr lang="fr-FR" dirty="0" smtClean="0">
                <a:solidFill>
                  <a:srgbClr val="002060"/>
                </a:solidFill>
              </a:rPr>
              <a:t/>
            </a:r>
            <a:br>
              <a:rPr lang="fr-FR" dirty="0" smtClean="0">
                <a:solidFill>
                  <a:srgbClr val="002060"/>
                </a:solidFill>
              </a:rPr>
            </a:br>
            <a:endParaRPr lang="fr-FR" dirty="0">
              <a:solidFill>
                <a:srgbClr val="002060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4160520" y="2233979"/>
            <a:ext cx="2651760" cy="1353312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2060"/>
                </a:solidFill>
              </a:rPr>
              <a:t>LA</a:t>
            </a:r>
            <a:r>
              <a:rPr lang="fr-FR" sz="2400" b="1" dirty="0" smtClean="0">
                <a:solidFill>
                  <a:srgbClr val="002060"/>
                </a:solidFill>
              </a:rPr>
              <a:t> TELESANTE</a:t>
            </a:r>
            <a:endParaRPr lang="fr-FR" sz="2400" b="1" dirty="0">
              <a:solidFill>
                <a:srgbClr val="002060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710183" y="3199481"/>
            <a:ext cx="3322321" cy="96012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2060"/>
                </a:solidFill>
              </a:rPr>
              <a:t>TELEMEDECINE</a:t>
            </a:r>
          </a:p>
        </p:txBody>
      </p:sp>
      <p:sp>
        <p:nvSpPr>
          <p:cNvPr id="6" name="Ellipse 5"/>
          <p:cNvSpPr/>
          <p:nvPr/>
        </p:nvSpPr>
        <p:spPr>
          <a:xfrm>
            <a:off x="7990018" y="2994978"/>
            <a:ext cx="2331720" cy="960120"/>
          </a:xfrm>
          <a:prstGeom prst="ellipse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2060"/>
                </a:solidFill>
              </a:rPr>
              <a:t>TELESOIN</a:t>
            </a:r>
          </a:p>
        </p:txBody>
      </p:sp>
      <p:sp>
        <p:nvSpPr>
          <p:cNvPr id="9" name="Rectangle 8"/>
          <p:cNvSpPr/>
          <p:nvPr/>
        </p:nvSpPr>
        <p:spPr>
          <a:xfrm>
            <a:off x="1048512" y="4777438"/>
            <a:ext cx="6172420" cy="190616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rgbClr val="002060"/>
                </a:solidFill>
              </a:rPr>
              <a:t>Activités réalisées à distance par un professionnel médical</a:t>
            </a:r>
          </a:p>
          <a:p>
            <a:pPr algn="ctr"/>
            <a:r>
              <a:rPr lang="fr-FR" b="1" dirty="0" smtClean="0">
                <a:solidFill>
                  <a:srgbClr val="002060"/>
                </a:solidFill>
              </a:rPr>
              <a:t>Téléconsultation</a:t>
            </a:r>
          </a:p>
          <a:p>
            <a:pPr algn="ctr"/>
            <a:r>
              <a:rPr lang="fr-FR" b="1" dirty="0" smtClean="0">
                <a:solidFill>
                  <a:srgbClr val="002060"/>
                </a:solidFill>
              </a:rPr>
              <a:t>Teléexpertise</a:t>
            </a:r>
            <a:endParaRPr lang="fr-FR" b="1" dirty="0" smtClean="0">
              <a:solidFill>
                <a:srgbClr val="002060"/>
              </a:solidFill>
            </a:endParaRPr>
          </a:p>
          <a:p>
            <a:pPr algn="ctr"/>
            <a:r>
              <a:rPr lang="fr-FR" b="1" dirty="0" smtClean="0">
                <a:solidFill>
                  <a:srgbClr val="002060"/>
                </a:solidFill>
              </a:rPr>
              <a:t>Télésurveillance</a:t>
            </a:r>
          </a:p>
          <a:p>
            <a:pPr algn="ctr"/>
            <a:r>
              <a:rPr lang="fr-FR" b="1" dirty="0" smtClean="0">
                <a:solidFill>
                  <a:srgbClr val="002060"/>
                </a:solidFill>
              </a:rPr>
              <a:t>Téléassistance</a:t>
            </a:r>
          </a:p>
          <a:p>
            <a:pPr algn="ctr"/>
            <a:r>
              <a:rPr lang="fr-FR" b="1" dirty="0" smtClean="0">
                <a:solidFill>
                  <a:srgbClr val="002060"/>
                </a:solidFill>
              </a:rPr>
              <a:t>Réponse médicale </a:t>
            </a:r>
            <a:endParaRPr lang="fr-FR" b="1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890235" y="4839160"/>
            <a:ext cx="4021349" cy="10287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solidFill>
                  <a:srgbClr val="002060"/>
                </a:solidFill>
              </a:rPr>
              <a:t>Activités</a:t>
            </a:r>
            <a:r>
              <a:rPr lang="fr-FR" b="1" dirty="0" smtClean="0">
                <a:solidFill>
                  <a:srgbClr val="002060"/>
                </a:solidFill>
              </a:rPr>
              <a:t> réalisées à distance par un pharmacien ou auxiliaires médicaux</a:t>
            </a:r>
            <a:endParaRPr lang="fr-FR" b="1" dirty="0">
              <a:solidFill>
                <a:srgbClr val="002060"/>
              </a:solidFill>
            </a:endParaRPr>
          </a:p>
        </p:txBody>
      </p:sp>
      <p:cxnSp>
        <p:nvCxnSpPr>
          <p:cNvPr id="24" name="Connecteur en arc 23"/>
          <p:cNvCxnSpPr>
            <a:endCxn id="6" idx="1"/>
          </p:cNvCxnSpPr>
          <p:nvPr/>
        </p:nvCxnSpPr>
        <p:spPr>
          <a:xfrm>
            <a:off x="6812280" y="2611225"/>
            <a:ext cx="1519210" cy="524359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en arc 30"/>
          <p:cNvCxnSpPr>
            <a:stCxn id="4" idx="1"/>
            <a:endCxn id="5" idx="0"/>
          </p:cNvCxnSpPr>
          <p:nvPr/>
        </p:nvCxnSpPr>
        <p:spPr>
          <a:xfrm rot="10800000" flipV="1">
            <a:off x="2371344" y="2910635"/>
            <a:ext cx="1789176" cy="28884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en arc 32"/>
          <p:cNvCxnSpPr>
            <a:stCxn id="5" idx="4"/>
            <a:endCxn id="9" idx="0"/>
          </p:cNvCxnSpPr>
          <p:nvPr/>
        </p:nvCxnSpPr>
        <p:spPr>
          <a:xfrm rot="16200000" flipH="1">
            <a:off x="2944115" y="3586830"/>
            <a:ext cx="617837" cy="1763378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rc 42"/>
          <p:cNvSpPr/>
          <p:nvPr/>
        </p:nvSpPr>
        <p:spPr>
          <a:xfrm>
            <a:off x="9294829" y="3955098"/>
            <a:ext cx="1026909" cy="1682131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011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Qu’est-ce qu’une TELEEXPERTISE</a:t>
            </a:r>
            <a:endParaRPr lang="fr-FR" b="1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9990299"/>
              </p:ext>
            </p:extLst>
          </p:nvPr>
        </p:nvGraphicFramePr>
        <p:xfrm>
          <a:off x="1065229" y="1442301"/>
          <a:ext cx="10925666" cy="5231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925666">
                  <a:extLst>
                    <a:ext uri="{9D8B030D-6E8A-4147-A177-3AD203B41FA5}">
                      <a16:colId xmlns:a16="http://schemas.microsoft.com/office/drawing/2014/main" val="3582452444"/>
                    </a:ext>
                  </a:extLst>
                </a:gridCol>
              </a:tblGrid>
              <a:tr h="52318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4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fr-FR" sz="2800" b="0" kern="1200" dirty="0" smtClean="0">
                          <a:solidFill>
                            <a:srgbClr val="00206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Un professionnel de santé dit « requérant » sollicite l’avis à distance d’un médecin ou d’une sage-femme dit « requis » en raison de leurs formations ou de leurs compétences particulières, sur la base d’informations de santé liées à la prise en charge du patient.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2800" b="0" kern="1200" dirty="0" smtClean="0">
                          <a:solidFill>
                            <a:srgbClr val="00206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demande d’avis sécurisé et rémunéré  </a:t>
                      </a:r>
                    </a:p>
                    <a:p>
                      <a:pPr marL="34290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fr-FR" sz="2800" b="0" kern="1200" dirty="0" smtClean="0">
                          <a:solidFill>
                            <a:srgbClr val="002060"/>
                          </a:solidFill>
                          <a:effectLst/>
                          <a:latin typeface="Arial Unicode MS" panose="020B0604020202020204" pitchFamily="34" charset="-128"/>
                          <a:ea typeface="Arial Unicode MS" panose="020B0604020202020204" pitchFamily="34" charset="-128"/>
                          <a:cs typeface="Arial Unicode MS" panose="020B0604020202020204" pitchFamily="34" charset="-128"/>
                        </a:rPr>
                        <a:t>besoin d’obtenir l’avis du PS requis pour éclairer sa décision diagnostique ou thérapeutique pour la prise en charge de son patient au regard des pratiques recommandées dans les référentiels</a:t>
                      </a:r>
                      <a:endParaRPr lang="fr-FR" sz="2800" b="0" kern="1200" dirty="0">
                        <a:solidFill>
                          <a:srgbClr val="002060"/>
                        </a:solidFill>
                        <a:effectLst/>
                        <a:latin typeface="Arial Unicode MS" panose="020B0604020202020204" pitchFamily="34" charset="-128"/>
                        <a:ea typeface="Arial Unicode MS" panose="020B0604020202020204" pitchFamily="34" charset="-128"/>
                        <a:cs typeface="Arial Unicode MS" panose="020B0604020202020204" pitchFamily="34" charset="-128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07684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864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4628" y="583474"/>
            <a:ext cx="10010255" cy="971949"/>
          </a:xfrm>
        </p:spPr>
        <p:txBody>
          <a:bodyPr>
            <a:normAutofit fontScale="90000"/>
          </a:bodyPr>
          <a:lstStyle/>
          <a:p>
            <a:r>
              <a:rPr lang="fr-FR" sz="4000" b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Le périmètre de la teleexpertise</a:t>
            </a:r>
            <a:r>
              <a:rPr lang="fr-FR" dirty="0"/>
              <a:t/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55423"/>
            <a:ext cx="10515600" cy="5137608"/>
          </a:xfrm>
          <a:solidFill>
            <a:schemeClr val="bg1">
              <a:lumMod val="75000"/>
            </a:schemeClr>
          </a:solidFill>
        </p:spPr>
        <p:txBody>
          <a:bodyPr>
            <a:normAutofit lnSpcReduction="10000"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fr-FR" sz="2400" b="1" dirty="0" smtClean="0">
                <a:solidFill>
                  <a:srgbClr val="002060"/>
                </a:solidFill>
              </a:rPr>
              <a:t>OUVERTURE DE LA TLX A TOUS LES PATIENTS</a:t>
            </a:r>
          </a:p>
          <a:p>
            <a:pPr algn="ctr">
              <a:buFont typeface="Wingdings" panose="05000000000000000000" pitchFamily="2" charset="2"/>
              <a:buChar char="Ø"/>
            </a:pPr>
            <a:endParaRPr lang="fr-FR" sz="2400" b="1" dirty="0">
              <a:solidFill>
                <a:srgbClr val="002060"/>
              </a:solidFill>
            </a:endParaRPr>
          </a:p>
          <a:p>
            <a:pPr algn="ctr">
              <a:buFont typeface="Wingdings" panose="05000000000000000000" pitchFamily="2" charset="2"/>
              <a:buChar char="Ø"/>
            </a:pPr>
            <a:r>
              <a:rPr lang="fr-FR" sz="2400" b="1" dirty="0" smtClean="0">
                <a:solidFill>
                  <a:srgbClr val="002060"/>
                </a:solidFill>
              </a:rPr>
              <a:t>PROFESSIONNEL DE SANTE DIT</a:t>
            </a:r>
            <a:r>
              <a:rPr lang="fr-FR" sz="2400" dirty="0" smtClean="0">
                <a:solidFill>
                  <a:srgbClr val="002060"/>
                </a:solidFill>
              </a:rPr>
              <a:t> </a:t>
            </a:r>
            <a:r>
              <a:rPr lang="fr-FR" sz="2400" b="1" dirty="0" smtClean="0">
                <a:solidFill>
                  <a:srgbClr val="002060"/>
                </a:solidFill>
              </a:rPr>
              <a:t>REQUERANT </a:t>
            </a:r>
            <a:endParaRPr lang="fr-FR" sz="2400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fr-FR" dirty="0" smtClean="0">
                <a:solidFill>
                  <a:srgbClr val="002060"/>
                </a:solidFill>
              </a:rPr>
              <a:t>Tous les PS peuvent requérir une TLX </a:t>
            </a:r>
            <a:r>
              <a:rPr lang="fr-FR" i="1" dirty="0" smtClean="0">
                <a:solidFill>
                  <a:srgbClr val="002060"/>
                </a:solidFill>
              </a:rPr>
              <a:t>sous réserve d’un accord conventionnel de la profession</a:t>
            </a:r>
          </a:p>
          <a:p>
            <a:pPr marL="0" indent="0">
              <a:buNone/>
            </a:pPr>
            <a:r>
              <a:rPr lang="fr-FR" i="1" u="sng" dirty="0" smtClean="0">
                <a:solidFill>
                  <a:srgbClr val="002060"/>
                </a:solidFill>
              </a:rPr>
              <a:t>A ce jour sont concernés:</a:t>
            </a:r>
          </a:p>
          <a:p>
            <a:pPr marL="0" indent="0" algn="ctr">
              <a:buNone/>
            </a:pPr>
            <a:r>
              <a:rPr lang="fr-FR" sz="2400" b="1" dirty="0">
                <a:solidFill>
                  <a:srgbClr val="002060"/>
                </a:solidFill>
              </a:rPr>
              <a:t>Les infirmiers ou les infirmiers en pratique </a:t>
            </a:r>
            <a:r>
              <a:rPr lang="fr-FR" sz="2400" b="1" dirty="0" smtClean="0">
                <a:solidFill>
                  <a:srgbClr val="002060"/>
                </a:solidFill>
              </a:rPr>
              <a:t>avancée</a:t>
            </a:r>
          </a:p>
          <a:p>
            <a:pPr marL="0" indent="0" algn="ctr">
              <a:buNone/>
            </a:pPr>
            <a:r>
              <a:rPr lang="fr-FR" sz="2400" b="1" dirty="0">
                <a:solidFill>
                  <a:srgbClr val="002060"/>
                </a:solidFill>
              </a:rPr>
              <a:t>L</a:t>
            </a:r>
            <a:r>
              <a:rPr lang="fr-FR" sz="2400" b="1" dirty="0" smtClean="0">
                <a:solidFill>
                  <a:srgbClr val="002060"/>
                </a:solidFill>
              </a:rPr>
              <a:t>es </a:t>
            </a:r>
            <a:r>
              <a:rPr lang="fr-FR" sz="2400" b="1" dirty="0">
                <a:solidFill>
                  <a:srgbClr val="002060"/>
                </a:solidFill>
              </a:rPr>
              <a:t>masseurs </a:t>
            </a:r>
            <a:r>
              <a:rPr lang="fr-FR" sz="2400" b="1" dirty="0" smtClean="0">
                <a:solidFill>
                  <a:srgbClr val="002060"/>
                </a:solidFill>
              </a:rPr>
              <a:t>kinésithérapeutes</a:t>
            </a:r>
          </a:p>
          <a:p>
            <a:pPr marL="0" indent="0" algn="ctr">
              <a:buNone/>
            </a:pPr>
            <a:r>
              <a:rPr lang="fr-FR" sz="2400" b="1" dirty="0">
                <a:solidFill>
                  <a:srgbClr val="002060"/>
                </a:solidFill>
              </a:rPr>
              <a:t>L</a:t>
            </a:r>
            <a:r>
              <a:rPr lang="fr-FR" sz="2400" b="1" dirty="0" smtClean="0">
                <a:solidFill>
                  <a:srgbClr val="002060"/>
                </a:solidFill>
              </a:rPr>
              <a:t>es </a:t>
            </a:r>
            <a:r>
              <a:rPr lang="fr-FR" sz="2400" b="1" dirty="0">
                <a:solidFill>
                  <a:srgbClr val="002060"/>
                </a:solidFill>
              </a:rPr>
              <a:t>pédicures </a:t>
            </a:r>
            <a:r>
              <a:rPr lang="fr-FR" sz="2400" b="1" dirty="0" smtClean="0">
                <a:solidFill>
                  <a:srgbClr val="002060"/>
                </a:solidFill>
              </a:rPr>
              <a:t>podologues</a:t>
            </a:r>
          </a:p>
          <a:p>
            <a:pPr marL="0" indent="0" algn="ctr">
              <a:buNone/>
            </a:pPr>
            <a:r>
              <a:rPr lang="fr-FR" sz="2400" b="1" dirty="0" smtClean="0">
                <a:solidFill>
                  <a:srgbClr val="002060"/>
                </a:solidFill>
              </a:rPr>
              <a:t>Les Orthophonistes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fr-FR" sz="2400" b="1" dirty="0" smtClean="0">
                <a:solidFill>
                  <a:srgbClr val="002060"/>
                </a:solidFill>
              </a:rPr>
              <a:t>   PROFESSIONNEL DE SANTE DIT REQUIS </a:t>
            </a:r>
            <a:endParaRPr lang="fr-FR" sz="2400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fr-FR" dirty="0" smtClean="0">
                <a:solidFill>
                  <a:srgbClr val="002060"/>
                </a:solidFill>
              </a:rPr>
              <a:t> tout médecin libéral et/ou exerçant en établissement de santé quelque soit sa spécialité médicale + Sages femmes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6157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5518976"/>
              </p:ext>
            </p:extLst>
          </p:nvPr>
        </p:nvGraphicFramePr>
        <p:xfrm>
          <a:off x="584462" y="179108"/>
          <a:ext cx="10784263" cy="6481685"/>
        </p:xfrm>
        <a:graphic>
          <a:graphicData uri="http://schemas.openxmlformats.org/drawingml/2006/table">
            <a:tbl>
              <a:tblPr/>
              <a:tblGrid>
                <a:gridCol w="4017592">
                  <a:extLst>
                    <a:ext uri="{9D8B030D-6E8A-4147-A177-3AD203B41FA5}">
                      <a16:colId xmlns:a16="http://schemas.microsoft.com/office/drawing/2014/main" val="3132995068"/>
                    </a:ext>
                  </a:extLst>
                </a:gridCol>
                <a:gridCol w="6681670">
                  <a:extLst>
                    <a:ext uri="{9D8B030D-6E8A-4147-A177-3AD203B41FA5}">
                      <a16:colId xmlns:a16="http://schemas.microsoft.com/office/drawing/2014/main" val="4286492630"/>
                    </a:ext>
                  </a:extLst>
                </a:gridCol>
                <a:gridCol w="85001">
                  <a:extLst>
                    <a:ext uri="{9D8B030D-6E8A-4147-A177-3AD203B41FA5}">
                      <a16:colId xmlns:a16="http://schemas.microsoft.com/office/drawing/2014/main" val="807736509"/>
                    </a:ext>
                  </a:extLst>
                </a:gridCol>
              </a:tblGrid>
              <a:tr h="355307">
                <a:tc>
                  <a:txBody>
                    <a:bodyPr/>
                    <a:lstStyle/>
                    <a:p>
                      <a:pPr algn="ctr"/>
                      <a:r>
                        <a:rPr lang="fr-FR" sz="1200" baseline="0" dirty="0" smtClean="0">
                          <a:effectLst/>
                        </a:rPr>
                        <a:t>      </a:t>
                      </a:r>
                      <a:r>
                        <a:rPr lang="fr-FR" sz="2000" b="1" baseline="0" dirty="0" smtClean="0">
                          <a:solidFill>
                            <a:srgbClr val="002060"/>
                          </a:solidFill>
                          <a:effectLst/>
                        </a:rPr>
                        <a:t>PROFESSION DE SANTE</a:t>
                      </a:r>
                      <a:endParaRPr lang="fr-FR" sz="2000" b="1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2000" dirty="0">
                        <a:effectLst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3606279"/>
                  </a:ext>
                </a:extLst>
              </a:tr>
              <a:tr h="1234144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Orthophonistes</a:t>
                      </a:r>
                    </a:p>
                    <a:p>
                      <a:pPr algn="ctr"/>
                      <a:r>
                        <a:rPr lang="fr-FR" sz="12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Entrée en vigueur le 06/04/2022</a:t>
                      </a:r>
                    </a:p>
                    <a:p>
                      <a:pPr algn="ctr"/>
                      <a:r>
                        <a:rPr lang="fr-FR" sz="12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 </a:t>
                      </a: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Article 2 avenant 18 à la convention </a:t>
                      </a:r>
                      <a:endParaRPr lang="fr-FR" sz="1200" b="1" dirty="0" smtClean="0">
                        <a:solidFill>
                          <a:srgbClr val="00206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  <a:p>
                      <a:pPr algn="ctr"/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  <a:hlinkClick r:id="rId2"/>
                        </a:rPr>
                        <a:t>CIR 4/2022 du 15/02/2022</a:t>
                      </a:r>
                      <a:endParaRPr lang="fr-FR" sz="1200" dirty="0" smtClean="0">
                        <a:solidFill>
                          <a:srgbClr val="00206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  <a:p>
                      <a:pPr algn="ctr"/>
                      <a:endParaRPr lang="fr-FR" sz="1200" dirty="0">
                        <a:solidFill>
                          <a:srgbClr val="00206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u="non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 </a:t>
                      </a:r>
                      <a:r>
                        <a:rPr lang="fr-FR" sz="2400" u="non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actes par an par orthophoniste requérant, pour un même patient </a:t>
                      </a: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dirty="0">
                        <a:effectLst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5081058"/>
                  </a:ext>
                </a:extLst>
              </a:tr>
              <a:tr h="1568126"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Infirmiers </a:t>
                      </a:r>
                      <a:r>
                        <a:rPr lang="fr-FR" sz="18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et </a:t>
                      </a:r>
                      <a:r>
                        <a:rPr lang="fr-FR" sz="1800" b="1" dirty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IPA</a:t>
                      </a:r>
                      <a:r>
                        <a:rPr lang="fr-FR" sz="1800" dirty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 </a:t>
                      </a:r>
                      <a:endParaRPr lang="fr-FR" sz="1800" dirty="0" smtClean="0">
                        <a:solidFill>
                          <a:srgbClr val="00206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v"/>
                      </a:pP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les </a:t>
                      </a:r>
                      <a:r>
                        <a:rPr lang="fr-FR" sz="1200" dirty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IPA ne peuvent pas requérir une </a:t>
                      </a: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télé expertise</a:t>
                      </a:r>
                      <a:r>
                        <a:rPr lang="fr-FR" sz="1200" dirty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/>
                      </a:r>
                      <a:br>
                        <a:rPr lang="fr-FR" sz="1200" dirty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</a:br>
                      <a:r>
                        <a:rPr lang="fr-FR" sz="1200" dirty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auprès du médecin leur ayant orienté le patient</a:t>
                      </a: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.</a:t>
                      </a:r>
                    </a:p>
                    <a:p>
                      <a:pPr marL="171450" indent="-171450" algn="ctr">
                        <a:buFont typeface="Wingdings" panose="05000000000000000000" pitchFamily="2" charset="2"/>
                        <a:buChar char="v"/>
                      </a:pPr>
                      <a:endParaRPr lang="fr-FR" sz="1200" b="1" dirty="0" smtClean="0">
                        <a:solidFill>
                          <a:srgbClr val="00206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fr-FR" sz="12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Entrée</a:t>
                      </a:r>
                      <a:r>
                        <a:rPr lang="fr-FR" sz="1200" b="1" baseline="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 en vigueur le 23/03/2023</a:t>
                      </a:r>
                    </a:p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  <a:hlinkClick r:id="rId3"/>
                        </a:rPr>
                        <a:t>décision UNAM du 08/02/2023 – JO du 16/03/2023</a:t>
                      </a: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/>
                      </a:r>
                      <a:b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</a:b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avenant 9 à la convention nationale des infirmiers</a:t>
                      </a:r>
                      <a:b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</a:b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  <a:hlinkClick r:id="rId4"/>
                        </a:rPr>
                        <a:t>CIR 29/2022 du 23/11/2022</a:t>
                      </a:r>
                      <a:endParaRPr lang="fr-FR" sz="1200" dirty="0">
                        <a:solidFill>
                          <a:srgbClr val="00206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u="non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 actes par an par infirmier requérant, pour un même patient</a:t>
                      </a: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dirty="0">
                        <a:effectLst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8844249"/>
                  </a:ext>
                </a:extLst>
              </a:tr>
              <a:tr h="14928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Masseurs-kinésithérapeutes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Entrée en vigueur</a:t>
                      </a:r>
                      <a:r>
                        <a:rPr lang="fr-FR" sz="1200" b="1" baseline="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 le </a:t>
                      </a:r>
                      <a:r>
                        <a:rPr lang="fr-FR" sz="12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22/02/2024</a:t>
                      </a: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/>
                      </a:r>
                      <a:b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</a:b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  <a:hlinkClick r:id="rId5"/>
                        </a:rPr>
                        <a:t>Décision UNCAM du 22/12/2023 (JO du 28/02/2023)</a:t>
                      </a: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/>
                      </a:r>
                      <a:b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</a:b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  <a:hlinkClick r:id="rId6"/>
                        </a:rPr>
                        <a:t>Avenant 7</a:t>
                      </a: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 à la convention des MK</a:t>
                      </a:r>
                      <a:b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</a:b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  <a:hlinkClick r:id="rId7"/>
                        </a:rPr>
                        <a:t>CIR 13/2024 du 09/04/2024</a:t>
                      </a:r>
                      <a:endParaRPr lang="fr-FR" sz="1200" dirty="0" smtClean="0">
                        <a:solidFill>
                          <a:srgbClr val="00206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u="non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 actes par an, par MK, pour un même patient</a:t>
                      </a: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2000" dirty="0">
                        <a:effectLst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083905"/>
                  </a:ext>
                </a:extLst>
              </a:tr>
              <a:tr h="18063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8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Pédicures-Podologues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>Entrée en vigueur le 07/03/2024</a:t>
                      </a: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/>
                      </a:r>
                      <a:b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</a:b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  <a:hlinkClick r:id="rId5"/>
                        </a:rPr>
                        <a:t>Décision UNCAM du 22/12/2023 (JO du 28/02/2023)</a:t>
                      </a: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  <a:t/>
                      </a:r>
                      <a:b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</a:rPr>
                      </a:br>
                      <a:r>
                        <a:rPr lang="fr-FR" sz="1200" dirty="0" smtClean="0">
                          <a:solidFill>
                            <a:srgbClr val="002060"/>
                          </a:solidFill>
                          <a:effectLst/>
                          <a:latin typeface="Bahnschrift Light" panose="020B0502040204020203" pitchFamily="34" charset="0"/>
                          <a:hlinkClick r:id="rId8"/>
                        </a:rPr>
                        <a:t>Avenant 5 à la convention des pédicures p</a:t>
                      </a:r>
                      <a:endParaRPr lang="fr-FR" sz="1200" dirty="0" smtClean="0">
                        <a:solidFill>
                          <a:srgbClr val="00206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  <a:p>
                      <a:pPr algn="ctr"/>
                      <a:endParaRPr lang="fr-FR" sz="1200" dirty="0">
                        <a:solidFill>
                          <a:srgbClr val="002060"/>
                        </a:solidFill>
                        <a:effectLst/>
                        <a:latin typeface="Bahnschrift Light" panose="020B0502040204020203" pitchFamily="34" charset="0"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u="non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 actes par an, par pédicure podologue, pour un même patient </a:t>
                      </a: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effectLst/>
                      </a:endParaRPr>
                    </a:p>
                  </a:txBody>
                  <a:tcPr marL="28881" marR="28881" marT="19254" marB="19254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5363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673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45920" y="557349"/>
            <a:ext cx="9707880" cy="818606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002060"/>
                </a:solidFill>
                <a:latin typeface="Bahnschrift SemiLight" panose="020B0502040204020203" pitchFamily="34" charset="0"/>
              </a:rPr>
              <a:t>Modalités de réalisation d’une teleexpertise</a:t>
            </a:r>
            <a:endParaRPr lang="fr-FR" b="1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1941921"/>
            <a:ext cx="9601200" cy="4713403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>Demande et </a:t>
            </a:r>
            <a:r>
              <a:rPr lang="fr-FR" b="1" i="1" dirty="0" smtClean="0">
                <a:solidFill>
                  <a:srgbClr val="002060"/>
                </a:solidFill>
              </a:rPr>
              <a:t>consentement du patient </a:t>
            </a:r>
            <a:r>
              <a:rPr lang="fr-FR" dirty="0" smtClean="0">
                <a:solidFill>
                  <a:srgbClr val="002060"/>
                </a:solidFill>
              </a:rPr>
              <a:t>d’effectuer une demande de TLX 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2060"/>
                </a:solidFill>
              </a:rPr>
              <a:t>(Patient pas nécessairement présent lors d une TLX et celle ci n’exige pas un échange avec de la vidéo)</a:t>
            </a:r>
          </a:p>
          <a:p>
            <a:r>
              <a:rPr lang="fr-FR" b="1" dirty="0" smtClean="0">
                <a:solidFill>
                  <a:srgbClr val="002060"/>
                </a:solidFill>
              </a:rPr>
              <a:t>Echanger par </a:t>
            </a:r>
            <a:r>
              <a:rPr lang="fr-FR" b="1" i="1" dirty="0" smtClean="0">
                <a:solidFill>
                  <a:srgbClr val="002060"/>
                </a:solidFill>
              </a:rPr>
              <a:t>messagerie sécurisée  </a:t>
            </a:r>
            <a:r>
              <a:rPr lang="fr-FR" i="1" dirty="0" smtClean="0">
                <a:solidFill>
                  <a:srgbClr val="002060"/>
                </a:solidFill>
              </a:rPr>
              <a:t>labélisée MMSanté</a:t>
            </a:r>
            <a:r>
              <a:rPr lang="fr-FR" i="1" dirty="0">
                <a:solidFill>
                  <a:srgbClr val="002060"/>
                </a:solidFill>
              </a:rPr>
              <a:t> </a:t>
            </a:r>
            <a:r>
              <a:rPr lang="fr-FR" dirty="0" smtClean="0">
                <a:solidFill>
                  <a:srgbClr val="002060"/>
                </a:solidFill>
              </a:rPr>
              <a:t>(ou via un partage </a:t>
            </a:r>
            <a:r>
              <a:rPr lang="fr-FR" dirty="0">
                <a:solidFill>
                  <a:srgbClr val="002060"/>
                </a:solidFill>
              </a:rPr>
              <a:t>via une </a:t>
            </a:r>
            <a:r>
              <a:rPr lang="fr-FR" dirty="0" smtClean="0">
                <a:solidFill>
                  <a:srgbClr val="002060"/>
                </a:solidFill>
              </a:rPr>
              <a:t>plateforme sécurisée) pour garantir la confidentialité des échanges et la sécurisation des données transmise</a:t>
            </a:r>
          </a:p>
          <a:p>
            <a:r>
              <a:rPr lang="fr-FR" b="1" dirty="0" smtClean="0">
                <a:solidFill>
                  <a:srgbClr val="002060"/>
                </a:solidFill>
              </a:rPr>
              <a:t>Le médecin requis doit effectuer un </a:t>
            </a:r>
            <a:r>
              <a:rPr lang="fr-FR" b="1" i="1" dirty="0" smtClean="0">
                <a:solidFill>
                  <a:srgbClr val="002060"/>
                </a:solidFill>
              </a:rPr>
              <a:t>compte rendu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2060"/>
                </a:solidFill>
              </a:rPr>
              <a:t>À intégrer dans le dossier patient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2060"/>
                </a:solidFill>
              </a:rPr>
              <a:t>+  à archiver dans le DMP du </a:t>
            </a:r>
            <a:r>
              <a:rPr lang="fr-FR" dirty="0">
                <a:solidFill>
                  <a:srgbClr val="002060"/>
                </a:solidFill>
              </a:rPr>
              <a:t>patient intégré dans Mon espace santé du patient si ouvert. </a:t>
            </a:r>
          </a:p>
          <a:p>
            <a:pPr marL="0" indent="0">
              <a:buNone/>
            </a:pPr>
            <a:r>
              <a:rPr lang="fr-FR" dirty="0" smtClean="0">
                <a:solidFill>
                  <a:srgbClr val="002060"/>
                </a:solidFill>
              </a:rPr>
              <a:t>+ A transmettre </a:t>
            </a:r>
            <a:r>
              <a:rPr lang="fr-FR" dirty="0">
                <a:solidFill>
                  <a:srgbClr val="002060"/>
                </a:solidFill>
              </a:rPr>
              <a:t>au PS ayant sollicité la </a:t>
            </a:r>
            <a:r>
              <a:rPr lang="fr-FR" dirty="0" smtClean="0">
                <a:solidFill>
                  <a:srgbClr val="002060"/>
                </a:solidFill>
              </a:rPr>
              <a:t>TLX et au médecin </a:t>
            </a:r>
            <a:r>
              <a:rPr lang="fr-FR" dirty="0">
                <a:solidFill>
                  <a:srgbClr val="002060"/>
                </a:solidFill>
              </a:rPr>
              <a:t>traitant du </a:t>
            </a:r>
            <a:r>
              <a:rPr lang="fr-FR" dirty="0" smtClean="0">
                <a:solidFill>
                  <a:srgbClr val="002060"/>
                </a:solidFill>
              </a:rPr>
              <a:t>patient</a:t>
            </a:r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9498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REGLES DE FACTURATION</a:t>
            </a:r>
            <a:endParaRPr lang="fr-FR" b="1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1759131"/>
            <a:ext cx="9601200" cy="4726509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2400" b="1" dirty="0" smtClean="0">
                <a:solidFill>
                  <a:srgbClr val="002060"/>
                </a:solidFill>
              </a:rPr>
              <a:t>Identification du patient </a:t>
            </a:r>
            <a:endParaRPr lang="fr-FR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fr-FR" dirty="0" smtClean="0">
                <a:solidFill>
                  <a:srgbClr val="002060"/>
                </a:solidFill>
              </a:rPr>
              <a:t> Etre muni du NIR du patient  ( ADRI)</a:t>
            </a:r>
          </a:p>
          <a:p>
            <a:pPr algn="ctr"/>
            <a:r>
              <a:rPr lang="fr-FR" sz="2400" b="1" dirty="0">
                <a:solidFill>
                  <a:srgbClr val="002060"/>
                </a:solidFill>
              </a:rPr>
              <a:t>Identification des Professionnels de Santé </a:t>
            </a:r>
            <a:endParaRPr lang="fr-FR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fr-FR" dirty="0" smtClean="0">
                <a:solidFill>
                  <a:srgbClr val="002060"/>
                </a:solidFill>
              </a:rPr>
              <a:t>Etre </a:t>
            </a:r>
            <a:r>
              <a:rPr lang="fr-FR" dirty="0">
                <a:solidFill>
                  <a:srgbClr val="002060"/>
                </a:solidFill>
              </a:rPr>
              <a:t>muni de son numéro de facturation ( ADELI-AMELI) </a:t>
            </a:r>
          </a:p>
          <a:p>
            <a:pPr marL="0" indent="0" algn="ctr">
              <a:buNone/>
            </a:pPr>
            <a:r>
              <a:rPr lang="fr-FR" dirty="0">
                <a:solidFill>
                  <a:srgbClr val="002060"/>
                </a:solidFill>
              </a:rPr>
              <a:t>(Uniquement lors de la 1 ère TLX , sera enregistré pour les suivantes)</a:t>
            </a:r>
          </a:p>
          <a:p>
            <a:pPr algn="ctr"/>
            <a:r>
              <a:rPr lang="fr-FR" sz="2400" b="1" dirty="0">
                <a:solidFill>
                  <a:srgbClr val="002060"/>
                </a:solidFill>
              </a:rPr>
              <a:t>Déposer le CR </a:t>
            </a:r>
            <a:r>
              <a:rPr lang="fr-FR" dirty="0">
                <a:solidFill>
                  <a:srgbClr val="002060"/>
                </a:solidFill>
              </a:rPr>
              <a:t>de la TLX dans votre dossier </a:t>
            </a:r>
            <a:r>
              <a:rPr lang="fr-FR" dirty="0" smtClean="0">
                <a:solidFill>
                  <a:srgbClr val="002060"/>
                </a:solidFill>
              </a:rPr>
              <a:t>patient</a:t>
            </a:r>
            <a:endParaRPr lang="fr-FR" dirty="0">
              <a:solidFill>
                <a:srgbClr val="002060"/>
              </a:solidFill>
            </a:endParaRPr>
          </a:p>
          <a:p>
            <a:pPr algn="ctr"/>
            <a:r>
              <a:rPr lang="fr-FR" sz="2400" b="1" dirty="0">
                <a:solidFill>
                  <a:srgbClr val="002060"/>
                </a:solidFill>
              </a:rPr>
              <a:t>Déclarer l’acte à Assurance Maladie </a:t>
            </a:r>
            <a:r>
              <a:rPr lang="fr-FR" dirty="0" smtClean="0">
                <a:solidFill>
                  <a:srgbClr val="002060"/>
                </a:solidFill>
              </a:rPr>
              <a:t>avec </a:t>
            </a:r>
            <a:r>
              <a:rPr lang="fr-FR" dirty="0">
                <a:solidFill>
                  <a:srgbClr val="002060"/>
                </a:solidFill>
              </a:rPr>
              <a:t>le code </a:t>
            </a:r>
            <a:r>
              <a:rPr lang="fr-FR" b="1" dirty="0">
                <a:solidFill>
                  <a:srgbClr val="002060"/>
                </a:solidFill>
              </a:rPr>
              <a:t>RQD</a:t>
            </a:r>
            <a:r>
              <a:rPr lang="fr-FR" dirty="0">
                <a:solidFill>
                  <a:srgbClr val="002060"/>
                </a:solidFill>
              </a:rPr>
              <a:t> dans votre outil de facturation </a:t>
            </a:r>
            <a:r>
              <a:rPr lang="fr-FR" dirty="0" smtClean="0">
                <a:solidFill>
                  <a:srgbClr val="002060"/>
                </a:solidFill>
              </a:rPr>
              <a:t>habituel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fr-FR" dirty="0">
                <a:solidFill>
                  <a:srgbClr val="002060"/>
                </a:solidFill>
              </a:rPr>
              <a:t>En tant que requérant </a:t>
            </a:r>
            <a:r>
              <a:rPr lang="fr-FR" sz="2400" b="1" dirty="0">
                <a:solidFill>
                  <a:srgbClr val="002060"/>
                </a:solidFill>
              </a:rPr>
              <a:t>v</a:t>
            </a:r>
            <a:r>
              <a:rPr lang="fr-FR" sz="2400" b="1" dirty="0">
                <a:solidFill>
                  <a:srgbClr val="002060"/>
                </a:solidFill>
              </a:rPr>
              <a:t>ous êtes votre propre  prescripteur </a:t>
            </a:r>
            <a:endParaRPr lang="fr-FR" sz="2400" b="1" dirty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fr-FR" dirty="0">
              <a:solidFill>
                <a:srgbClr val="002060"/>
              </a:solidFill>
            </a:endParaRPr>
          </a:p>
          <a:p>
            <a:pPr algn="ctr"/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7858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REMUNERATION</a:t>
            </a:r>
            <a:endParaRPr lang="fr-FR" b="1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71600" y="1262743"/>
            <a:ext cx="9601200" cy="5307739"/>
          </a:xfrm>
          <a:solidFill>
            <a:schemeClr val="bg1">
              <a:lumMod val="75000"/>
            </a:schemeClr>
          </a:solidFill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2060"/>
                </a:solidFill>
              </a:rPr>
              <a:t>Le professionnel requérant est rémunéré </a:t>
            </a:r>
            <a:r>
              <a:rPr lang="fr-FR" sz="2400" b="1" dirty="0" smtClean="0">
                <a:solidFill>
                  <a:srgbClr val="002060"/>
                </a:solidFill>
              </a:rPr>
              <a:t>10 euros </a:t>
            </a:r>
            <a:r>
              <a:rPr lang="fr-FR" sz="2400" dirty="0" smtClean="0">
                <a:solidFill>
                  <a:srgbClr val="002060"/>
                </a:solidFill>
              </a:rPr>
              <a:t>par </a:t>
            </a:r>
            <a:r>
              <a:rPr lang="fr-FR" sz="2400" dirty="0" err="1" smtClean="0">
                <a:solidFill>
                  <a:srgbClr val="002060"/>
                </a:solidFill>
              </a:rPr>
              <a:t>téléexpertise</a:t>
            </a:r>
            <a:r>
              <a:rPr lang="fr-FR" sz="2400" dirty="0" smtClean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,</a:t>
            </a:r>
            <a:r>
              <a:rPr lang="fr-FR" sz="2400" b="1" dirty="0" smtClean="0">
                <a:solidFill>
                  <a:srgbClr val="002060"/>
                </a:solidFill>
              </a:rPr>
              <a:t>facturé </a:t>
            </a:r>
            <a:r>
              <a:rPr lang="fr-FR" sz="2400" b="1" dirty="0">
                <a:solidFill>
                  <a:srgbClr val="002060"/>
                </a:solidFill>
              </a:rPr>
              <a:t>avec la lettre-clé traçante </a:t>
            </a:r>
            <a:r>
              <a:rPr lang="fr-FR" sz="2400" b="1" dirty="0" smtClean="0">
                <a:solidFill>
                  <a:srgbClr val="002060"/>
                </a:solidFill>
              </a:rPr>
              <a:t>RQD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2060"/>
                </a:solidFill>
              </a:rPr>
              <a:t>Acte </a:t>
            </a:r>
            <a:r>
              <a:rPr lang="fr-FR" sz="2400" b="1" dirty="0" smtClean="0">
                <a:solidFill>
                  <a:srgbClr val="002060"/>
                </a:solidFill>
              </a:rPr>
              <a:t>pris en charge à 100 %</a:t>
            </a:r>
            <a:r>
              <a:rPr lang="fr-FR" sz="2400" dirty="0" smtClean="0">
                <a:solidFill>
                  <a:srgbClr val="002060"/>
                </a:solidFill>
              </a:rPr>
              <a:t> par l’Assurance Maladie dans le cadre du tiers payant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 </a:t>
            </a:r>
            <a:r>
              <a:rPr lang="fr-FR" sz="2400" dirty="0" smtClean="0">
                <a:solidFill>
                  <a:srgbClr val="002060"/>
                </a:solidFill>
              </a:rPr>
              <a:t>(Pas de cumul avec un autre acte ou majoration)</a:t>
            </a:r>
            <a:endParaRPr lang="fr-FR" sz="2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fr-FR" sz="2400" dirty="0" smtClean="0">
                <a:solidFill>
                  <a:srgbClr val="002060"/>
                </a:solidFill>
              </a:rPr>
              <a:t>La </a:t>
            </a:r>
            <a:r>
              <a:rPr lang="fr-FR" sz="2400" b="1" dirty="0">
                <a:solidFill>
                  <a:srgbClr val="002060"/>
                </a:solidFill>
              </a:rPr>
              <a:t>cotation se fait via la transmission d’une </a:t>
            </a:r>
            <a:r>
              <a:rPr lang="fr-FR" sz="2400" b="1" dirty="0" smtClean="0">
                <a:solidFill>
                  <a:srgbClr val="002060"/>
                </a:solidFill>
              </a:rPr>
              <a:t>feuille </a:t>
            </a:r>
            <a:r>
              <a:rPr lang="fr-FR" sz="2400" b="1" dirty="0">
                <a:solidFill>
                  <a:srgbClr val="002060"/>
                </a:solidFill>
              </a:rPr>
              <a:t>de soins électronique FSE en </a:t>
            </a:r>
            <a:r>
              <a:rPr lang="fr-FR" sz="2400" b="1" dirty="0" smtClean="0">
                <a:solidFill>
                  <a:srgbClr val="002060"/>
                </a:solidFill>
              </a:rPr>
              <a:t>mode SESAM </a:t>
            </a:r>
            <a:r>
              <a:rPr lang="fr-FR" sz="2400" b="1" dirty="0">
                <a:solidFill>
                  <a:srgbClr val="002060"/>
                </a:solidFill>
              </a:rPr>
              <a:t>sans vitale  ou </a:t>
            </a:r>
            <a:r>
              <a:rPr lang="fr-FR" sz="2400" b="1" dirty="0" smtClean="0">
                <a:solidFill>
                  <a:srgbClr val="002060"/>
                </a:solidFill>
              </a:rPr>
              <a:t>en mode </a:t>
            </a:r>
            <a:r>
              <a:rPr lang="fr-FR" sz="2400" b="1" dirty="0">
                <a:solidFill>
                  <a:srgbClr val="002060"/>
                </a:solidFill>
              </a:rPr>
              <a:t>dégradé</a:t>
            </a:r>
            <a:r>
              <a:rPr lang="fr-FR" sz="2400" dirty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r>
              <a:rPr lang="fr-FR" sz="2400" dirty="0">
                <a:solidFill>
                  <a:srgbClr val="002060"/>
                </a:solidFill>
              </a:rPr>
              <a:t>(</a:t>
            </a:r>
            <a:r>
              <a:rPr lang="fr-FR" sz="2400" dirty="0" smtClean="0">
                <a:solidFill>
                  <a:srgbClr val="002060"/>
                </a:solidFill>
              </a:rPr>
              <a:t> si le logiciel SESAM-Vitale n’est pas à jour vis-à-vis des modalités de facturation des actes de télésanté)</a:t>
            </a:r>
            <a:endParaRPr lang="fr-FR" sz="24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fr-FR" sz="2400" dirty="0" smtClean="0">
                <a:solidFill>
                  <a:srgbClr val="002060"/>
                </a:solidFill>
              </a:rPr>
              <a:t>Dans tous les cas, les PS requérants sont exonérés de l’envoi d’une feuille de soin papier</a:t>
            </a:r>
            <a:endParaRPr lang="fr-FR" sz="2400" dirty="0">
              <a:solidFill>
                <a:srgbClr val="002060"/>
              </a:solidFill>
            </a:endParaRPr>
          </a:p>
          <a:p>
            <a:endParaRPr lang="fr-FR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83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002060"/>
                </a:solidFill>
                <a:latin typeface="Bahnschrift SemiLight" panose="020B0502040204020203" pitchFamily="34" charset="0"/>
              </a:rPr>
              <a:t>FOCUS  MONSISRA</a:t>
            </a:r>
            <a:endParaRPr lang="fr-FR" b="1" dirty="0">
              <a:solidFill>
                <a:srgbClr val="002060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37509" y="2133600"/>
            <a:ext cx="9667103" cy="3777622"/>
          </a:xfrm>
          <a:solidFill>
            <a:schemeClr val="bg1">
              <a:lumMod val="75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Comment </a:t>
            </a:r>
            <a:r>
              <a:rPr lang="fr-FR" sz="2400" b="1" dirty="0" smtClean="0">
                <a:solidFill>
                  <a:srgbClr val="002060"/>
                </a:solidFill>
              </a:rPr>
              <a:t>solliciter un expert </a:t>
            </a:r>
            <a:r>
              <a:rPr lang="fr-FR" sz="2400" dirty="0" smtClean="0">
                <a:solidFill>
                  <a:srgbClr val="002060"/>
                </a:solidFill>
              </a:rPr>
              <a:t>( voir mémo)</a:t>
            </a:r>
          </a:p>
          <a:p>
            <a:pPr algn="ctr"/>
            <a:r>
              <a:rPr lang="fr-FR" sz="2400" dirty="0" smtClean="0">
                <a:solidFill>
                  <a:srgbClr val="002060"/>
                </a:solidFill>
              </a:rPr>
              <a:t>Possibilité d’accéder à une </a:t>
            </a:r>
            <a:r>
              <a:rPr lang="fr-FR" sz="2400" b="1" dirty="0" smtClean="0">
                <a:solidFill>
                  <a:srgbClr val="002060"/>
                </a:solidFill>
              </a:rPr>
              <a:t>extraction de votre activité </a:t>
            </a:r>
            <a:r>
              <a:rPr lang="fr-FR" sz="2400" dirty="0" smtClean="0">
                <a:solidFill>
                  <a:srgbClr val="002060"/>
                </a:solidFill>
              </a:rPr>
              <a:t>en TLX </a:t>
            </a:r>
          </a:p>
          <a:p>
            <a:pPr algn="ctr"/>
            <a:r>
              <a:rPr lang="fr-FR" sz="2400" dirty="0">
                <a:solidFill>
                  <a:srgbClr val="002060"/>
                </a:solidFill>
              </a:rPr>
              <a:t>A</a:t>
            </a:r>
            <a:r>
              <a:rPr lang="fr-FR" sz="2400" dirty="0" smtClean="0">
                <a:solidFill>
                  <a:srgbClr val="002060"/>
                </a:solidFill>
              </a:rPr>
              <a:t>ccéder </a:t>
            </a:r>
            <a:r>
              <a:rPr lang="fr-FR" sz="2400" dirty="0">
                <a:solidFill>
                  <a:srgbClr val="002060"/>
                </a:solidFill>
              </a:rPr>
              <a:t>à </a:t>
            </a:r>
            <a:r>
              <a:rPr lang="fr-FR" sz="2400" b="1" dirty="0">
                <a:solidFill>
                  <a:srgbClr val="002060"/>
                </a:solidFill>
              </a:rPr>
              <a:t>l’annuaire de l’espace de confiance MSSanté </a:t>
            </a:r>
            <a:r>
              <a:rPr lang="fr-FR" sz="2400" dirty="0">
                <a:solidFill>
                  <a:srgbClr val="002060"/>
                </a:solidFill>
              </a:rPr>
              <a:t>mis en ligne par l’ASIP Santé, taper l’adresse suivante dans le navigateur : </a:t>
            </a:r>
            <a:r>
              <a:rPr lang="fr-FR" sz="2400" u="sng" dirty="0">
                <a:solidFill>
                  <a:srgbClr val="002060"/>
                </a:solidFill>
              </a:rPr>
              <a:t>https://annuaire.sante.fr/ </a:t>
            </a:r>
            <a:endParaRPr lang="fr-FR" sz="2400" dirty="0">
              <a:solidFill>
                <a:srgbClr val="002060"/>
              </a:solidFill>
            </a:endParaRPr>
          </a:p>
          <a:p>
            <a:pPr algn="ctr"/>
            <a:r>
              <a:rPr lang="fr-FR" sz="2400" dirty="0">
                <a:solidFill>
                  <a:srgbClr val="002060"/>
                </a:solidFill>
              </a:rPr>
              <a:t>Pour vérifier si le médecin à une </a:t>
            </a:r>
            <a:r>
              <a:rPr lang="fr-FR" sz="2400" b="1" dirty="0">
                <a:solidFill>
                  <a:srgbClr val="002060"/>
                </a:solidFill>
              </a:rPr>
              <a:t>adresse MSSanté </a:t>
            </a:r>
            <a:r>
              <a:rPr lang="fr-FR" sz="2400" dirty="0">
                <a:solidFill>
                  <a:srgbClr val="002060"/>
                </a:solidFill>
              </a:rPr>
              <a:t>: </a:t>
            </a:r>
          </a:p>
          <a:p>
            <a:pPr marL="0" indent="0" algn="ctr">
              <a:buNone/>
            </a:pPr>
            <a:r>
              <a:rPr lang="fr-FR" sz="2400" dirty="0" smtClean="0">
                <a:solidFill>
                  <a:srgbClr val="002060"/>
                </a:solidFill>
              </a:rPr>
              <a:t> </a:t>
            </a:r>
            <a:r>
              <a:rPr lang="fr-FR" sz="2400" dirty="0">
                <a:solidFill>
                  <a:srgbClr val="002060"/>
                </a:solidFill>
              </a:rPr>
              <a:t>Saisir le nom et le prénom du médecin. + éventuellement renseigner le lieu d’exercice </a:t>
            </a:r>
          </a:p>
        </p:txBody>
      </p:sp>
    </p:spTree>
    <p:extLst>
      <p:ext uri="{BB962C8B-B14F-4D97-AF65-F5344CB8AC3E}">
        <p14:creationId xmlns:p14="http://schemas.microsoft.com/office/powerpoint/2010/main" val="263725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293</TotalTime>
  <Words>795</Words>
  <Application>Microsoft Office PowerPoint</Application>
  <PresentationFormat>Grand écran</PresentationFormat>
  <Paragraphs>86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Arial Unicode MS</vt:lpstr>
      <vt:lpstr>Arial</vt:lpstr>
      <vt:lpstr>Bahnschrift Light</vt:lpstr>
      <vt:lpstr>Bahnschrift SemiBold Condensed</vt:lpstr>
      <vt:lpstr>Bahnschrift SemiLight</vt:lpstr>
      <vt:lpstr>Centaur</vt:lpstr>
      <vt:lpstr>Century Gothic</vt:lpstr>
      <vt:lpstr>Wingdings</vt:lpstr>
      <vt:lpstr>Wingdings 3</vt:lpstr>
      <vt:lpstr>Brin</vt:lpstr>
      <vt:lpstr>     TELE EXPERTISE PROFESSIONS PARAMEDICALES PROFIL REQUERANT</vt:lpstr>
      <vt:lpstr>TELESANTE, TELEMEDECINE, TELESOIN?  TELEXEXPERTISE……? De quoi parle-T-on ? </vt:lpstr>
      <vt:lpstr>Qu’est-ce qu’une TELEEXPERTISE</vt:lpstr>
      <vt:lpstr>Le périmètre de la teleexpertise </vt:lpstr>
      <vt:lpstr>Présentation PowerPoint</vt:lpstr>
      <vt:lpstr>Modalités de réalisation d’une teleexpertise</vt:lpstr>
      <vt:lpstr>REGLES DE FACTURATION</vt:lpstr>
      <vt:lpstr>REMUNERATION</vt:lpstr>
      <vt:lpstr>FOCUS  MONSISRA</vt:lpstr>
      <vt:lpstr>MERCI POUR VOTRE ATTENTION !</vt:lpstr>
    </vt:vector>
  </TitlesOfParts>
  <Company>Cnam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TELE EXPERTISE</dc:title>
  <dc:creator>RAMDANI LILA (CPAM RHONE)</dc:creator>
  <cp:lastModifiedBy>RAMDANI LILA (CPAM RHONE)</cp:lastModifiedBy>
  <cp:revision>36</cp:revision>
  <dcterms:created xsi:type="dcterms:W3CDTF">2025-01-15T09:01:15Z</dcterms:created>
  <dcterms:modified xsi:type="dcterms:W3CDTF">2025-01-21T08:18:14Z</dcterms:modified>
</cp:coreProperties>
</file>